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70" r:id="rId4"/>
    <p:sldId id="280" r:id="rId5"/>
    <p:sldId id="271" r:id="rId6"/>
    <p:sldId id="272" r:id="rId7"/>
    <p:sldId id="273" r:id="rId8"/>
    <p:sldId id="274" r:id="rId9"/>
    <p:sldId id="278" r:id="rId10"/>
    <p:sldId id="281" r:id="rId11"/>
    <p:sldId id="275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1" autoAdjust="0"/>
  </p:normalViewPr>
  <p:slideViewPr>
    <p:cSldViewPr>
      <p:cViewPr varScale="1">
        <p:scale>
          <a:sx n="83" d="100"/>
          <a:sy n="83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816CD-3F0F-4478-B5E7-08636E13F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81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432D7-9755-4970-93AC-001F009D0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52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D92D1-D17C-4066-A14C-4D49D5301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57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C0163-BCBA-41B0-9A01-B888FE6D4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88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A6699-065A-488C-86B8-B875EA775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80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F547F-1794-4E6B-AA06-8F8389877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0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CDD6D-B20C-46B8-A850-15C24B8F3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23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B509E-800E-4895-8327-C015BF615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25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9BF1A-6469-4C9E-A7B6-B77829D78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2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C42DE-BC0D-45C4-A881-19BE28F5D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25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56B3F-0F7F-4022-BD56-5908EBF922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8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A552D3-925F-4BFA-89A4-9AD3F437BD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The derivatives of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baseline="30000" smtClean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How are they related?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073525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29"/>
          <p:cNvSpPr>
            <a:spLocks/>
          </p:cNvSpPr>
          <p:nvPr/>
        </p:nvSpPr>
        <p:spPr bwMode="auto">
          <a:xfrm>
            <a:off x="3505200" y="457200"/>
            <a:ext cx="1655763" cy="5360988"/>
          </a:xfrm>
          <a:custGeom>
            <a:avLst/>
            <a:gdLst>
              <a:gd name="T0" fmla="*/ 0 w 1043"/>
              <a:gd name="T1" fmla="*/ 2147483647 h 3377"/>
              <a:gd name="T2" fmla="*/ 2147483647 w 1043"/>
              <a:gd name="T3" fmla="*/ 2147483647 h 3377"/>
              <a:gd name="T4" fmla="*/ 2147483647 w 1043"/>
              <a:gd name="T5" fmla="*/ 2147483647 h 3377"/>
              <a:gd name="T6" fmla="*/ 2147483647 w 1043"/>
              <a:gd name="T7" fmla="*/ 2147483647 h 3377"/>
              <a:gd name="T8" fmla="*/ 2147483647 w 1043"/>
              <a:gd name="T9" fmla="*/ 0 h 3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3377"/>
              <a:gd name="T17" fmla="*/ 1043 w 1043"/>
              <a:gd name="T18" fmla="*/ 3377 h 3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3377">
                <a:moveTo>
                  <a:pt x="0" y="3377"/>
                </a:moveTo>
                <a:cubicBezTo>
                  <a:pt x="44" y="3221"/>
                  <a:pt x="86" y="3070"/>
                  <a:pt x="144" y="2849"/>
                </a:cubicBezTo>
                <a:cubicBezTo>
                  <a:pt x="202" y="2628"/>
                  <a:pt x="293" y="2411"/>
                  <a:pt x="349" y="2051"/>
                </a:cubicBezTo>
                <a:cubicBezTo>
                  <a:pt x="405" y="1691"/>
                  <a:pt x="363" y="1031"/>
                  <a:pt x="479" y="689"/>
                </a:cubicBezTo>
                <a:cubicBezTo>
                  <a:pt x="595" y="347"/>
                  <a:pt x="949" y="115"/>
                  <a:pt x="1043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31"/>
          <p:cNvSpPr>
            <a:spLocks/>
          </p:cNvSpPr>
          <p:nvPr/>
        </p:nvSpPr>
        <p:spPr bwMode="auto">
          <a:xfrm>
            <a:off x="1530350" y="1898650"/>
            <a:ext cx="5784850" cy="2076450"/>
          </a:xfrm>
          <a:custGeom>
            <a:avLst/>
            <a:gdLst>
              <a:gd name="T0" fmla="*/ 0 w 3644"/>
              <a:gd name="T1" fmla="*/ 2147483647 h 1308"/>
              <a:gd name="T2" fmla="*/ 2147483647 w 3644"/>
              <a:gd name="T3" fmla="*/ 2147483647 h 1308"/>
              <a:gd name="T4" fmla="*/ 2147483647 w 3644"/>
              <a:gd name="T5" fmla="*/ 2147483647 h 1308"/>
              <a:gd name="T6" fmla="*/ 2147483647 w 3644"/>
              <a:gd name="T7" fmla="*/ 2147483647 h 1308"/>
              <a:gd name="T8" fmla="*/ 2147483647 w 3644"/>
              <a:gd name="T9" fmla="*/ 0 h 1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4"/>
              <a:gd name="T16" fmla="*/ 0 h 1308"/>
              <a:gd name="T17" fmla="*/ 3644 w 3644"/>
              <a:gd name="T18" fmla="*/ 1308 h 1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4" h="1308">
                <a:moveTo>
                  <a:pt x="0" y="1308"/>
                </a:moveTo>
                <a:cubicBezTo>
                  <a:pt x="156" y="1264"/>
                  <a:pt x="312" y="1220"/>
                  <a:pt x="528" y="1164"/>
                </a:cubicBezTo>
                <a:cubicBezTo>
                  <a:pt x="744" y="1108"/>
                  <a:pt x="936" y="1028"/>
                  <a:pt x="1296" y="972"/>
                </a:cubicBezTo>
                <a:cubicBezTo>
                  <a:pt x="1656" y="916"/>
                  <a:pt x="2297" y="990"/>
                  <a:pt x="2688" y="828"/>
                </a:cubicBezTo>
                <a:cubicBezTo>
                  <a:pt x="3079" y="666"/>
                  <a:pt x="3485" y="138"/>
                  <a:pt x="3644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3"/>
          <p:cNvSpPr txBox="1">
            <a:spLocks noChangeArrowheads="1"/>
          </p:cNvSpPr>
          <p:nvPr/>
        </p:nvSpPr>
        <p:spPr bwMode="auto">
          <a:xfrm>
            <a:off x="7467600" y="1524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0248" name="Text Box 34"/>
          <p:cNvSpPr txBox="1">
            <a:spLocks noChangeArrowheads="1"/>
          </p:cNvSpPr>
          <p:nvPr/>
        </p:nvSpPr>
        <p:spPr bwMode="auto">
          <a:xfrm>
            <a:off x="5257800" y="1524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0249" name="Text Box 36"/>
          <p:cNvSpPr txBox="1">
            <a:spLocks noChangeArrowheads="1"/>
          </p:cNvSpPr>
          <p:nvPr/>
        </p:nvSpPr>
        <p:spPr bwMode="auto">
          <a:xfrm>
            <a:off x="6400800" y="2895600"/>
            <a:ext cx="1044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0" name="Oval 42"/>
          <p:cNvSpPr>
            <a:spLocks noChangeArrowheads="1"/>
          </p:cNvSpPr>
          <p:nvPr/>
        </p:nvSpPr>
        <p:spPr bwMode="auto">
          <a:xfrm rot="10800000" flipH="1" flipV="1">
            <a:off x="4318000" y="1295400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40"/>
          <p:cNvSpPr>
            <a:spLocks noChangeArrowheads="1"/>
          </p:cNvSpPr>
          <p:nvPr/>
        </p:nvSpPr>
        <p:spPr bwMode="auto">
          <a:xfrm>
            <a:off x="6272213" y="2847975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4476750" y="1219200"/>
            <a:ext cx="11858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3" name="Oval 42"/>
          <p:cNvSpPr>
            <a:spLocks noChangeArrowheads="1"/>
          </p:cNvSpPr>
          <p:nvPr/>
        </p:nvSpPr>
        <p:spPr bwMode="auto">
          <a:xfrm rot="10800000" flipH="1" flipV="1">
            <a:off x="6272213" y="284797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54" name="Group 21"/>
          <p:cNvGrpSpPr>
            <a:grpSpLocks/>
          </p:cNvGrpSpPr>
          <p:nvPr/>
        </p:nvGrpSpPr>
        <p:grpSpPr bwMode="auto">
          <a:xfrm>
            <a:off x="152400" y="341313"/>
            <a:ext cx="3657600" cy="1570037"/>
            <a:chOff x="365125" y="341313"/>
            <a:chExt cx="3444875" cy="1569660"/>
          </a:xfrm>
        </p:grpSpPr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365125" y="341313"/>
              <a:ext cx="344487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In general, what does this tell us about the relationship between       and           ?</a:t>
              </a:r>
            </a:p>
          </p:txBody>
        </p:sp>
        <p:graphicFrame>
          <p:nvGraphicFramePr>
            <p:cNvPr id="10259" name="Object 2"/>
            <p:cNvGraphicFramePr>
              <a:graphicFrameLocks noChangeAspect="1"/>
            </p:cNvGraphicFramePr>
            <p:nvPr/>
          </p:nvGraphicFramePr>
          <p:xfrm>
            <a:off x="1523669" y="1164771"/>
            <a:ext cx="301625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0" name="Equation" r:id="rId3" imgW="190417" imgH="203112" progId="Equation.DSMT4">
                    <p:embed/>
                  </p:oleObj>
                </mc:Choice>
                <mc:Fallback>
                  <p:oleObj name="Equation" r:id="rId3" imgW="190417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3669" y="1164771"/>
                          <a:ext cx="301625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3"/>
            <p:cNvGraphicFramePr>
              <a:graphicFrameLocks noChangeAspect="1"/>
            </p:cNvGraphicFramePr>
            <p:nvPr/>
          </p:nvGraphicFramePr>
          <p:xfrm>
            <a:off x="2374634" y="979714"/>
            <a:ext cx="658813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1" name="Equation" r:id="rId5" imgW="406048" imgH="342603" progId="Equation.DSMT4">
                    <p:embed/>
                  </p:oleObj>
                </mc:Choice>
                <mc:Fallback>
                  <p:oleObj name="Equation" r:id="rId5" imgW="406048" imgH="34260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634" y="979714"/>
                          <a:ext cx="658813" cy="552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 useBgFill="1">
        <p:nvSpPr>
          <p:cNvPr id="23" name="TextBox 22"/>
          <p:cNvSpPr txBox="1"/>
          <p:nvPr/>
        </p:nvSpPr>
        <p:spPr>
          <a:xfrm>
            <a:off x="5486400" y="4876800"/>
            <a:ext cx="2819400" cy="461963"/>
          </a:xfrm>
          <a:prstGeom prst="rect">
            <a:avLst/>
          </a:prstGeom>
          <a:ln w="31750">
            <a:solidFill>
              <a:schemeClr val="bg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so . . .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791200" y="3886200"/>
          <a:ext cx="19462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7" imgW="1130300" imgH="419100" progId="Equation.DSMT4">
                  <p:embed/>
                </p:oleObj>
              </mc:Choice>
              <mc:Fallback>
                <p:oleObj name="Equation" r:id="rId7" imgW="1130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9462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5638800" y="5715000"/>
          <a:ext cx="2470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9" imgW="1435100" imgH="419100" progId="Equation.DSMT4">
                  <p:embed/>
                </p:oleObj>
              </mc:Choice>
              <mc:Fallback>
                <p:oleObj name="Equation" r:id="rId9" imgW="1435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15000"/>
                        <a:ext cx="2470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40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Upshot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914400" y="2362200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are inverse functions, then their derivatives at “corresponding” points are  reciprocals of one another </a:t>
            </a:r>
            <a:r>
              <a:rPr lang="en-US" altLang="en-US"/>
              <a:t>:  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3048000" y="3810000"/>
          <a:ext cx="315436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1447800" imgH="419100" progId="Equation.DSMT4">
                  <p:embed/>
                </p:oleObj>
              </mc:Choice>
              <mc:Fallback>
                <p:oleObj name="Equation" r:id="rId3" imgW="14478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10000"/>
                        <a:ext cx="3154363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Derivative of the logarithm</a:t>
            </a:r>
          </a:p>
        </p:txBody>
      </p:sp>
      <p:sp>
        <p:nvSpPr>
          <p:cNvPr id="12291" name="Line 2"/>
          <p:cNvSpPr>
            <a:spLocks noChangeShapeType="1"/>
          </p:cNvSpPr>
          <p:nvPr/>
        </p:nvSpPr>
        <p:spPr bwMode="auto">
          <a:xfrm flipV="1">
            <a:off x="1890713" y="2173288"/>
            <a:ext cx="4876800" cy="3708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4143375" y="2195513"/>
            <a:ext cx="0" cy="382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1706563" y="4160838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06575" y="1752600"/>
            <a:ext cx="3408363" cy="2349500"/>
          </a:xfrm>
          <a:custGeom>
            <a:avLst/>
            <a:gdLst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623457 w 3407228"/>
              <a:gd name="connsiteY4" fmla="*/ 1839686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79171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7228" h="2349501">
                <a:moveTo>
                  <a:pt x="0" y="2340429"/>
                </a:moveTo>
                <a:cubicBezTo>
                  <a:pt x="149678" y="2344965"/>
                  <a:pt x="299357" y="2349501"/>
                  <a:pt x="544285" y="2340429"/>
                </a:cubicBezTo>
                <a:cubicBezTo>
                  <a:pt x="789214" y="2331358"/>
                  <a:pt x="1213757" y="2320471"/>
                  <a:pt x="1469571" y="2286000"/>
                </a:cubicBezTo>
                <a:cubicBezTo>
                  <a:pt x="1725385" y="2251529"/>
                  <a:pt x="1863271" y="2222500"/>
                  <a:pt x="2079171" y="2133600"/>
                </a:cubicBezTo>
                <a:cubicBezTo>
                  <a:pt x="2295071" y="2044700"/>
                  <a:pt x="2576285" y="1948543"/>
                  <a:pt x="2764971" y="1752600"/>
                </a:cubicBezTo>
                <a:cubicBezTo>
                  <a:pt x="2953657" y="1556657"/>
                  <a:pt x="3104242" y="1250043"/>
                  <a:pt x="3211285" y="957943"/>
                </a:cubicBezTo>
                <a:cubicBezTo>
                  <a:pt x="3318328" y="665843"/>
                  <a:pt x="3407228" y="0"/>
                  <a:pt x="3407228" y="0"/>
                </a:cubicBezTo>
                <a:lnTo>
                  <a:pt x="3407228" y="0"/>
                </a:lnTo>
              </a:path>
            </a:pathLst>
          </a:custGeom>
          <a:ln w="31750">
            <a:solidFill>
              <a:schemeClr val="tx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 rot="10434286">
            <a:off x="4078288" y="3451225"/>
            <a:ext cx="3406775" cy="2349500"/>
          </a:xfrm>
          <a:custGeom>
            <a:avLst/>
            <a:gdLst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623457 w 3407228"/>
              <a:gd name="connsiteY4" fmla="*/ 1839686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79171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7228" h="2349501">
                <a:moveTo>
                  <a:pt x="0" y="2340429"/>
                </a:moveTo>
                <a:cubicBezTo>
                  <a:pt x="149678" y="2344965"/>
                  <a:pt x="299357" y="2349501"/>
                  <a:pt x="544285" y="2340429"/>
                </a:cubicBezTo>
                <a:cubicBezTo>
                  <a:pt x="789214" y="2331358"/>
                  <a:pt x="1213757" y="2320471"/>
                  <a:pt x="1469571" y="2286000"/>
                </a:cubicBezTo>
                <a:cubicBezTo>
                  <a:pt x="1725385" y="2251529"/>
                  <a:pt x="1863271" y="2222500"/>
                  <a:pt x="2079171" y="2133600"/>
                </a:cubicBezTo>
                <a:cubicBezTo>
                  <a:pt x="2295071" y="2044700"/>
                  <a:pt x="2576285" y="1948543"/>
                  <a:pt x="2764971" y="1752600"/>
                </a:cubicBezTo>
                <a:cubicBezTo>
                  <a:pt x="2953657" y="1556657"/>
                  <a:pt x="3104242" y="1250043"/>
                  <a:pt x="3211285" y="957943"/>
                </a:cubicBezTo>
                <a:cubicBezTo>
                  <a:pt x="3318328" y="665843"/>
                  <a:pt x="3407228" y="0"/>
                  <a:pt x="3407228" y="0"/>
                </a:cubicBezTo>
                <a:lnTo>
                  <a:pt x="3407228" y="0"/>
                </a:lnTo>
              </a:path>
            </a:pathLst>
          </a:custGeom>
          <a:ln w="31750"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296" name="Text Box 33"/>
          <p:cNvSpPr txBox="1">
            <a:spLocks noChangeArrowheads="1"/>
          </p:cNvSpPr>
          <p:nvPr/>
        </p:nvSpPr>
        <p:spPr bwMode="auto">
          <a:xfrm>
            <a:off x="4800600" y="1676400"/>
            <a:ext cx="1354138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altLang="en-US" sz="2400" i="1" baseline="300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 useBgFill="1">
        <p:nvSpPr>
          <p:cNvPr id="12297" name="Text Box 34"/>
          <p:cNvSpPr txBox="1">
            <a:spLocks noChangeArrowheads="1"/>
          </p:cNvSpPr>
          <p:nvPr/>
        </p:nvSpPr>
        <p:spPr bwMode="auto">
          <a:xfrm>
            <a:off x="6553200" y="3124200"/>
            <a:ext cx="1784350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 = ln(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 useBgFill="1">
        <p:nvSpPr>
          <p:cNvPr id="12298" name="Text Box 36"/>
          <p:cNvSpPr txBox="1">
            <a:spLocks noChangeArrowheads="1"/>
          </p:cNvSpPr>
          <p:nvPr/>
        </p:nvSpPr>
        <p:spPr bwMode="auto">
          <a:xfrm>
            <a:off x="3810000" y="2438400"/>
            <a:ext cx="1012825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altLang="en-US" sz="2400" i="1" baseline="30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299" name="Oval 42"/>
          <p:cNvSpPr>
            <a:spLocks noChangeArrowheads="1"/>
          </p:cNvSpPr>
          <p:nvPr/>
        </p:nvSpPr>
        <p:spPr bwMode="auto">
          <a:xfrm rot="10800000" flipH="1" flipV="1">
            <a:off x="4953000" y="2743200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Text Box 36"/>
          <p:cNvSpPr txBox="1">
            <a:spLocks noChangeArrowheads="1"/>
          </p:cNvSpPr>
          <p:nvPr/>
        </p:nvSpPr>
        <p:spPr bwMode="auto">
          <a:xfrm>
            <a:off x="5715000" y="3581400"/>
            <a:ext cx="1108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, ln(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2301" name="Oval 42"/>
          <p:cNvSpPr>
            <a:spLocks noChangeArrowheads="1"/>
          </p:cNvSpPr>
          <p:nvPr/>
        </p:nvSpPr>
        <p:spPr bwMode="auto">
          <a:xfrm rot="10800000" flipH="1" flipV="1">
            <a:off x="5867400" y="3438525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33400" y="1371600"/>
          <a:ext cx="25050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3" imgW="1346200" imgH="419100" progId="Equation.DSMT4">
                  <p:embed/>
                </p:oleObj>
              </mc:Choice>
              <mc:Fallback>
                <p:oleObj name="Equation" r:id="rId3" imgW="13462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25050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490663" y="2133600"/>
          <a:ext cx="12065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133600"/>
                        <a:ext cx="12065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447800" y="2819400"/>
          <a:ext cx="19097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7" imgW="1028254" imgH="393529" progId="Equation.DSMT4">
                  <p:embed/>
                </p:oleObj>
              </mc:Choice>
              <mc:Fallback>
                <p:oleObj name="Equation" r:id="rId7" imgW="1028254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190976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6553200" y="4876800"/>
          <a:ext cx="14906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876800"/>
                        <a:ext cx="149066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Oval 30"/>
          <p:cNvSpPr>
            <a:spLocks noChangeArrowheads="1"/>
          </p:cNvSpPr>
          <p:nvPr/>
        </p:nvSpPr>
        <p:spPr bwMode="auto">
          <a:xfrm>
            <a:off x="6781800" y="1676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 rot="10800000" flipH="1" flipV="1">
            <a:off x="5410200" y="2438400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4926013" y="29051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(4,6)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858000" y="1828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(6,4)</a:t>
            </a:r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 rot="10800000" flipH="1" flipV="1">
            <a:off x="3554413" y="3760788"/>
            <a:ext cx="182562" cy="18256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Recall that if we have a one-to-one function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we get 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we switch every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coordinate.</a:t>
            </a:r>
          </a:p>
        </p:txBody>
      </p:sp>
      <p:sp>
        <p:nvSpPr>
          <p:cNvPr id="3111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Text Box 41"/>
          <p:cNvSpPr txBox="1">
            <a:spLocks noChangeArrowheads="1"/>
          </p:cNvSpPr>
          <p:nvPr/>
        </p:nvSpPr>
        <p:spPr bwMode="auto">
          <a:xfrm>
            <a:off x="3124200" y="4038600"/>
            <a:ext cx="8064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(-1,-1)</a:t>
            </a:r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 rot="10800000" flipH="1" flipV="1">
            <a:off x="6781800" y="166052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4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12465 -0.139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05312 -0.064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3" grpId="0" animBg="1"/>
      <p:bldP spid="20511" grpId="0" animBg="1"/>
      <p:bldP spid="20511" grpId="1" animBg="1"/>
      <p:bldP spid="20515" grpId="0"/>
      <p:bldP spid="20517" grpId="0" animBg="1"/>
      <p:bldP spid="20517" grpId="1" animBg="1"/>
      <p:bldP spid="20522" grpId="0" animBg="1"/>
      <p:bldP spid="20522" grpId="1" animBg="1"/>
      <p:bldP spid="205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Inverses of Linear functions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981200"/>
          <a:ext cx="2001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888614" imgH="203112" progId="Equation.DSMT4">
                  <p:embed/>
                </p:oleObj>
              </mc:Choice>
              <mc:Fallback>
                <p:oleObj name="Equation" r:id="rId3" imgW="888614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2001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3429000" y="1981200"/>
            <a:ext cx="1295400" cy="4572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5619750" y="1952625"/>
          <a:ext cx="18875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838200" imgH="228600" progId="Equation.DSMT4">
                  <p:embed/>
                </p:oleObj>
              </mc:Choice>
              <mc:Fallback>
                <p:oleObj name="Equation" r:id="rId5" imgW="838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1952625"/>
                        <a:ext cx="188753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5"/>
          <p:cNvGraphicFramePr>
            <a:graphicFrameLocks noChangeAspect="1"/>
          </p:cNvGraphicFramePr>
          <p:nvPr/>
        </p:nvGraphicFramePr>
        <p:xfrm>
          <a:off x="1081088" y="3200400"/>
          <a:ext cx="15160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672808" imgH="203112" progId="Equation.DSMT4">
                  <p:embed/>
                </p:oleObj>
              </mc:Choice>
              <mc:Fallback>
                <p:oleObj name="Equation" r:id="rId7" imgW="67280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200400"/>
                        <a:ext cx="15160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1600200" y="3886200"/>
            <a:ext cx="457200" cy="6858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4104" name="Object 6"/>
          <p:cNvGraphicFramePr>
            <a:graphicFrameLocks noChangeAspect="1"/>
          </p:cNvGraphicFramePr>
          <p:nvPr/>
        </p:nvGraphicFramePr>
        <p:xfrm>
          <a:off x="866775" y="4814888"/>
          <a:ext cx="1916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4814888"/>
                        <a:ext cx="1916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Inverses of Linear functions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14400" y="1981200"/>
          <a:ext cx="2001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888614" imgH="203112" progId="Equation.DSMT4">
                  <p:embed/>
                </p:oleObj>
              </mc:Choice>
              <mc:Fallback>
                <p:oleObj name="Equation" r:id="rId3" imgW="888614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2001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3429000" y="1981200"/>
            <a:ext cx="1295400" cy="4572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125" name="Object 3"/>
          <p:cNvGraphicFramePr>
            <a:graphicFrameLocks noChangeAspect="1"/>
          </p:cNvGraphicFramePr>
          <p:nvPr/>
        </p:nvGraphicFramePr>
        <p:xfrm>
          <a:off x="5191125" y="1766888"/>
          <a:ext cx="27463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1218671" imgH="393529" progId="Equation.DSMT4">
                  <p:embed/>
                </p:oleObj>
              </mc:Choice>
              <mc:Fallback>
                <p:oleObj name="Equation" r:id="rId5" imgW="121867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1766888"/>
                        <a:ext cx="27463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5"/>
          <p:cNvGraphicFramePr>
            <a:graphicFrameLocks noChangeAspect="1"/>
          </p:cNvGraphicFramePr>
          <p:nvPr/>
        </p:nvGraphicFramePr>
        <p:xfrm>
          <a:off x="1081088" y="3200400"/>
          <a:ext cx="15160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672808" imgH="203112" progId="Equation.DSMT4">
                  <p:embed/>
                </p:oleObj>
              </mc:Choice>
              <mc:Fallback>
                <p:oleObj name="Equation" r:id="rId7" imgW="67280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200400"/>
                        <a:ext cx="15160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1600200" y="3886200"/>
            <a:ext cx="457200" cy="6858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128" name="Object 6"/>
          <p:cNvGraphicFramePr>
            <a:graphicFrameLocks noChangeAspect="1"/>
          </p:cNvGraphicFramePr>
          <p:nvPr/>
        </p:nvGraphicFramePr>
        <p:xfrm>
          <a:off x="866775" y="4814888"/>
          <a:ext cx="1916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4814888"/>
                        <a:ext cx="1916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4038600" y="3657600"/>
            <a:ext cx="4495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In other words, the inverse of a linear function  is a linear function and the slope of the function and its inverse are </a:t>
            </a:r>
            <a:r>
              <a:rPr lang="en-US" alt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reciprocals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of one another.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 flipV="1">
            <a:off x="1295400" y="2438400"/>
            <a:ext cx="5943600" cy="23622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1181100" y="2324100"/>
            <a:ext cx="5334000" cy="2057400"/>
          </a:xfrm>
          <a:prstGeom prst="line">
            <a:avLst/>
          </a:prstGeom>
          <a:ln w="317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5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176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cxnSp>
        <p:nvCxnSpPr>
          <p:cNvPr id="51" name="Elbow Connector 50"/>
          <p:cNvCxnSpPr/>
          <p:nvPr/>
        </p:nvCxnSpPr>
        <p:spPr>
          <a:xfrm rot="16200000" flipH="1">
            <a:off x="5638800" y="3200400"/>
            <a:ext cx="1447800" cy="11430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553200" y="4648200"/>
            <a:ext cx="1260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Slope is 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54" name="Elbow Connector 53"/>
          <p:cNvCxnSpPr/>
          <p:nvPr/>
        </p:nvCxnSpPr>
        <p:spPr>
          <a:xfrm rot="10800000" flipV="1">
            <a:off x="2971800" y="1295400"/>
            <a:ext cx="1676400" cy="6858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600200" y="1600200"/>
            <a:ext cx="1243013" cy="679450"/>
            <a:chOff x="1600200" y="1600200"/>
            <a:chExt cx="1243013" cy="679450"/>
          </a:xfrm>
        </p:grpSpPr>
        <p:sp>
          <p:nvSpPr>
            <p:cNvPr id="6181" name="TextBox 54"/>
            <p:cNvSpPr txBox="1">
              <a:spLocks noChangeArrowheads="1"/>
            </p:cNvSpPr>
            <p:nvPr/>
          </p:nvSpPr>
          <p:spPr bwMode="auto">
            <a:xfrm>
              <a:off x="1600200" y="1752600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  <a:cs typeface="Times New Roman" pitchFamily="18" charset="0"/>
                </a:rPr>
                <a:t>Slope is </a:t>
              </a:r>
            </a:p>
          </p:txBody>
        </p:sp>
        <p:graphicFrame>
          <p:nvGraphicFramePr>
            <p:cNvPr id="6182" name="Object 2"/>
            <p:cNvGraphicFramePr>
              <a:graphicFrameLocks noChangeAspect="1"/>
            </p:cNvGraphicFramePr>
            <p:nvPr/>
          </p:nvGraphicFramePr>
          <p:xfrm>
            <a:off x="2514600" y="1600200"/>
            <a:ext cx="328613" cy="679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6" name="Equation" r:id="rId3" imgW="190417" imgH="393529" progId="Equation.DSMT4">
                    <p:embed/>
                  </p:oleObj>
                </mc:Choice>
                <mc:Fallback>
                  <p:oleObj name="Equation" r:id="rId3" imgW="190417" imgH="393529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1600200"/>
                          <a:ext cx="328613" cy="679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 rot="10800000" flipH="1" flipV="1">
            <a:off x="4953000" y="1938338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7201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What about the more general question?  What is the relationship between the slope of 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 and the slope of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203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204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7205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 rot="10800000" flipH="1" flipV="1">
            <a:off x="4953000" y="1938338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8225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Note:  the points where we should be comparing slopes are “corresponding” points.  E.g. (3,2) and (2,3).</a:t>
            </a:r>
          </a:p>
        </p:txBody>
      </p:sp>
      <p:sp>
        <p:nvSpPr>
          <p:cNvPr id="8227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8228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8229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 rot="10800000" flipH="1" flipV="1">
            <a:off x="4953000" y="1938338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8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What happens when we “zoom in” on these points?</a:t>
            </a:r>
          </a:p>
        </p:txBody>
      </p:sp>
      <p:sp>
        <p:nvSpPr>
          <p:cNvPr id="9251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9252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9253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38" name="Oval 37"/>
          <p:cNvSpPr/>
          <p:nvPr/>
        </p:nvSpPr>
        <p:spPr>
          <a:xfrm>
            <a:off x="5257800" y="2351088"/>
            <a:ext cx="381000" cy="304800"/>
          </a:xfrm>
          <a:prstGeom prst="ellipse">
            <a:avLst/>
          </a:prstGeom>
          <a:solidFill>
            <a:schemeClr val="accent1">
              <a:alpha val="2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00600" y="1862138"/>
            <a:ext cx="381000" cy="304800"/>
          </a:xfrm>
          <a:prstGeom prst="ellipse">
            <a:avLst/>
          </a:prstGeom>
          <a:solidFill>
            <a:schemeClr val="accent1">
              <a:alpha val="2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291138" y="2449513"/>
            <a:ext cx="2633662" cy="2351087"/>
            <a:chOff x="5290457" y="2449286"/>
            <a:chExt cx="2634343" cy="2351314"/>
          </a:xfrm>
        </p:grpSpPr>
        <p:sp>
          <p:nvSpPr>
            <p:cNvPr id="40" name="Oval 39"/>
            <p:cNvSpPr/>
            <p:nvPr/>
          </p:nvSpPr>
          <p:spPr>
            <a:xfrm>
              <a:off x="6095527" y="3886112"/>
              <a:ext cx="1829273" cy="914488"/>
            </a:xfrm>
            <a:prstGeom prst="ellipse">
              <a:avLst/>
            </a:prstGeom>
            <a:solidFill>
              <a:schemeClr val="accent1">
                <a:alpha val="2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17567" y="2449286"/>
              <a:ext cx="2165910" cy="1632108"/>
            </a:xfrm>
            <a:custGeom>
              <a:avLst/>
              <a:gdLst>
                <a:gd name="connsiteX0" fmla="*/ 0 w 2413000"/>
                <a:gd name="connsiteY0" fmla="*/ 0 h 1788885"/>
                <a:gd name="connsiteX1" fmla="*/ 685800 w 2413000"/>
                <a:gd name="connsiteY1" fmla="*/ 685800 h 1788885"/>
                <a:gd name="connsiteX2" fmla="*/ 2166257 w 2413000"/>
                <a:gd name="connsiteY2" fmla="*/ 1632857 h 1788885"/>
                <a:gd name="connsiteX3" fmla="*/ 2166257 w 2413000"/>
                <a:gd name="connsiteY3" fmla="*/ 1621971 h 1788885"/>
                <a:gd name="connsiteX0" fmla="*/ 0 w 2964542"/>
                <a:gd name="connsiteY0" fmla="*/ 0 h 2282371"/>
                <a:gd name="connsiteX1" fmla="*/ 685800 w 2964542"/>
                <a:gd name="connsiteY1" fmla="*/ 685800 h 2282371"/>
                <a:gd name="connsiteX2" fmla="*/ 2166257 w 2964542"/>
                <a:gd name="connsiteY2" fmla="*/ 1632857 h 2282371"/>
                <a:gd name="connsiteX3" fmla="*/ 2841171 w 2964542"/>
                <a:gd name="connsiteY3" fmla="*/ 2198914 h 2282371"/>
                <a:gd name="connsiteX0" fmla="*/ 0 w 2166257"/>
                <a:gd name="connsiteY0" fmla="*/ 0 h 1632857"/>
                <a:gd name="connsiteX1" fmla="*/ 685800 w 2166257"/>
                <a:gd name="connsiteY1" fmla="*/ 685800 h 1632857"/>
                <a:gd name="connsiteX2" fmla="*/ 2166257 w 2166257"/>
                <a:gd name="connsiteY2" fmla="*/ 1632857 h 163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6257" h="1632857">
                  <a:moveTo>
                    <a:pt x="0" y="0"/>
                  </a:moveTo>
                  <a:cubicBezTo>
                    <a:pt x="162378" y="206828"/>
                    <a:pt x="324757" y="413657"/>
                    <a:pt x="685800" y="685800"/>
                  </a:cubicBezTo>
                  <a:cubicBezTo>
                    <a:pt x="1046843" y="957943"/>
                    <a:pt x="1807029" y="1380671"/>
                    <a:pt x="2166257" y="163285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290457" y="2601701"/>
              <a:ext cx="805070" cy="1774996"/>
            </a:xfrm>
            <a:custGeom>
              <a:avLst/>
              <a:gdLst>
                <a:gd name="connsiteX0" fmla="*/ 0 w 805543"/>
                <a:gd name="connsiteY0" fmla="*/ 0 h 1774371"/>
                <a:gd name="connsiteX1" fmla="*/ 805543 w 805543"/>
                <a:gd name="connsiteY1" fmla="*/ 1774371 h 1774371"/>
                <a:gd name="connsiteX2" fmla="*/ 805543 w 805543"/>
                <a:gd name="connsiteY2" fmla="*/ 1774371 h 177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543" h="1774371">
                  <a:moveTo>
                    <a:pt x="0" y="0"/>
                  </a:moveTo>
                  <a:lnTo>
                    <a:pt x="805543" y="1774371"/>
                  </a:lnTo>
                  <a:lnTo>
                    <a:pt x="805543" y="1774371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5" name="Straight Connector 44"/>
            <p:cNvCxnSpPr>
              <a:stCxn id="40" idx="3"/>
            </p:cNvCxnSpPr>
            <p:nvPr/>
          </p:nvCxnSpPr>
          <p:spPr>
            <a:xfrm rot="5400000" flipH="1" flipV="1">
              <a:off x="6677547" y="3724863"/>
              <a:ext cx="628711" cy="1256037"/>
            </a:xfrm>
            <a:prstGeom prst="line">
              <a:avLst/>
            </a:prstGeom>
            <a:ln w="317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143125" y="1062038"/>
            <a:ext cx="2909888" cy="2471737"/>
            <a:chOff x="2143771" y="1061700"/>
            <a:chExt cx="2909454" cy="2471686"/>
          </a:xfrm>
        </p:grpSpPr>
        <p:sp>
          <p:nvSpPr>
            <p:cNvPr id="50" name="Freeform 49"/>
            <p:cNvSpPr/>
            <p:nvPr/>
          </p:nvSpPr>
          <p:spPr>
            <a:xfrm rot="7864315">
              <a:off x="3720663" y="635582"/>
              <a:ext cx="841358" cy="1823766"/>
            </a:xfrm>
            <a:custGeom>
              <a:avLst/>
              <a:gdLst>
                <a:gd name="connsiteX0" fmla="*/ 0 w 805543"/>
                <a:gd name="connsiteY0" fmla="*/ 0 h 1774371"/>
                <a:gd name="connsiteX1" fmla="*/ 805543 w 805543"/>
                <a:gd name="connsiteY1" fmla="*/ 1774371 h 1774371"/>
                <a:gd name="connsiteX2" fmla="*/ 805543 w 805543"/>
                <a:gd name="connsiteY2" fmla="*/ 1774371 h 1774371"/>
                <a:gd name="connsiteX0" fmla="*/ 0 w 784626"/>
                <a:gd name="connsiteY0" fmla="*/ 0 h 1873997"/>
                <a:gd name="connsiteX1" fmla="*/ 784626 w 784626"/>
                <a:gd name="connsiteY1" fmla="*/ 1873997 h 1873997"/>
                <a:gd name="connsiteX2" fmla="*/ 784626 w 784626"/>
                <a:gd name="connsiteY2" fmla="*/ 1873997 h 1873997"/>
                <a:gd name="connsiteX0" fmla="*/ 0 w 842072"/>
                <a:gd name="connsiteY0" fmla="*/ 0 h 1823933"/>
                <a:gd name="connsiteX1" fmla="*/ 842072 w 842072"/>
                <a:gd name="connsiteY1" fmla="*/ 1823933 h 1823933"/>
                <a:gd name="connsiteX2" fmla="*/ 842072 w 842072"/>
                <a:gd name="connsiteY2" fmla="*/ 1823933 h 1823933"/>
                <a:gd name="connsiteX0" fmla="*/ 0 w 842072"/>
                <a:gd name="connsiteY0" fmla="*/ 0 h 1823933"/>
                <a:gd name="connsiteX1" fmla="*/ 842072 w 842072"/>
                <a:gd name="connsiteY1" fmla="*/ 1823933 h 1823933"/>
                <a:gd name="connsiteX2" fmla="*/ 842072 w 842072"/>
                <a:gd name="connsiteY2" fmla="*/ 1823933 h 182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072" h="1823933">
                  <a:moveTo>
                    <a:pt x="0" y="0"/>
                  </a:moveTo>
                  <a:lnTo>
                    <a:pt x="842072" y="1823933"/>
                  </a:lnTo>
                  <a:lnTo>
                    <a:pt x="842072" y="182393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60" name="Group 54"/>
            <p:cNvGrpSpPr>
              <a:grpSpLocks/>
            </p:cNvGrpSpPr>
            <p:nvPr/>
          </p:nvGrpSpPr>
          <p:grpSpPr bwMode="auto">
            <a:xfrm>
              <a:off x="2143771" y="1061700"/>
              <a:ext cx="2289912" cy="2471686"/>
              <a:chOff x="2143771" y="1061700"/>
              <a:chExt cx="2289912" cy="2471686"/>
            </a:xfrm>
          </p:grpSpPr>
          <p:sp>
            <p:nvSpPr>
              <p:cNvPr id="48" name="Oval 47"/>
              <p:cNvSpPr/>
              <p:nvPr/>
            </p:nvSpPr>
            <p:spPr>
              <a:xfrm rot="7864315">
                <a:off x="1686522" y="1518949"/>
                <a:ext cx="1828762" cy="914263"/>
              </a:xfrm>
              <a:prstGeom prst="ellipse">
                <a:avLst/>
              </a:prstGeom>
              <a:solidFill>
                <a:schemeClr val="accent1">
                  <a:alpha val="23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 rot="7864315">
                <a:off x="2534098" y="1633293"/>
                <a:ext cx="2166892" cy="1633294"/>
              </a:xfrm>
              <a:custGeom>
                <a:avLst/>
                <a:gdLst>
                  <a:gd name="connsiteX0" fmla="*/ 0 w 2413000"/>
                  <a:gd name="connsiteY0" fmla="*/ 0 h 1788885"/>
                  <a:gd name="connsiteX1" fmla="*/ 685800 w 2413000"/>
                  <a:gd name="connsiteY1" fmla="*/ 685800 h 1788885"/>
                  <a:gd name="connsiteX2" fmla="*/ 2166257 w 2413000"/>
                  <a:gd name="connsiteY2" fmla="*/ 1632857 h 1788885"/>
                  <a:gd name="connsiteX3" fmla="*/ 2166257 w 2413000"/>
                  <a:gd name="connsiteY3" fmla="*/ 1621971 h 1788885"/>
                  <a:gd name="connsiteX0" fmla="*/ 0 w 2964542"/>
                  <a:gd name="connsiteY0" fmla="*/ 0 h 2282371"/>
                  <a:gd name="connsiteX1" fmla="*/ 685800 w 2964542"/>
                  <a:gd name="connsiteY1" fmla="*/ 685800 h 2282371"/>
                  <a:gd name="connsiteX2" fmla="*/ 2166257 w 2964542"/>
                  <a:gd name="connsiteY2" fmla="*/ 1632857 h 2282371"/>
                  <a:gd name="connsiteX3" fmla="*/ 2841171 w 2964542"/>
                  <a:gd name="connsiteY3" fmla="*/ 2198914 h 2282371"/>
                  <a:gd name="connsiteX0" fmla="*/ 0 w 2166257"/>
                  <a:gd name="connsiteY0" fmla="*/ 0 h 1632857"/>
                  <a:gd name="connsiteX1" fmla="*/ 685800 w 2166257"/>
                  <a:gd name="connsiteY1" fmla="*/ 685800 h 1632857"/>
                  <a:gd name="connsiteX2" fmla="*/ 2166257 w 2166257"/>
                  <a:gd name="connsiteY2" fmla="*/ 1632857 h 1632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6257" h="1632857">
                    <a:moveTo>
                      <a:pt x="0" y="0"/>
                    </a:moveTo>
                    <a:cubicBezTo>
                      <a:pt x="162378" y="206828"/>
                      <a:pt x="324757" y="413657"/>
                      <a:pt x="685800" y="685800"/>
                    </a:cubicBezTo>
                    <a:cubicBezTo>
                      <a:pt x="1046843" y="957943"/>
                      <a:pt x="1807029" y="1380671"/>
                      <a:pt x="2166257" y="1632857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1829395" y="1676089"/>
                <a:ext cx="1523969" cy="609509"/>
              </a:xfrm>
              <a:prstGeom prst="line">
                <a:avLst/>
              </a:prstGeom>
              <a:ln w="31750">
                <a:solidFill>
                  <a:schemeClr val="bg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extBox 53"/>
          <p:cNvSpPr txBox="1"/>
          <p:nvPr/>
        </p:nvSpPr>
        <p:spPr>
          <a:xfrm>
            <a:off x="4800600" y="5715000"/>
            <a:ext cx="3962400" cy="64611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We see straight lines whose slopes are reciprocals of one another!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Elbow Connector 20"/>
          <p:cNvCxnSpPr/>
          <p:nvPr/>
        </p:nvCxnSpPr>
        <p:spPr>
          <a:xfrm rot="16200000" flipV="1">
            <a:off x="5788661" y="2361882"/>
            <a:ext cx="912812" cy="128587"/>
          </a:xfrm>
          <a:prstGeom prst="bentConnector3">
            <a:avLst>
              <a:gd name="adj1" fmla="val 48748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073525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29"/>
          <p:cNvSpPr>
            <a:spLocks/>
          </p:cNvSpPr>
          <p:nvPr/>
        </p:nvSpPr>
        <p:spPr bwMode="auto">
          <a:xfrm>
            <a:off x="3505200" y="457200"/>
            <a:ext cx="1655763" cy="5360988"/>
          </a:xfrm>
          <a:custGeom>
            <a:avLst/>
            <a:gdLst>
              <a:gd name="T0" fmla="*/ 0 w 1043"/>
              <a:gd name="T1" fmla="*/ 2147483647 h 3377"/>
              <a:gd name="T2" fmla="*/ 2147483647 w 1043"/>
              <a:gd name="T3" fmla="*/ 2147483647 h 3377"/>
              <a:gd name="T4" fmla="*/ 2147483647 w 1043"/>
              <a:gd name="T5" fmla="*/ 2147483647 h 3377"/>
              <a:gd name="T6" fmla="*/ 2147483647 w 1043"/>
              <a:gd name="T7" fmla="*/ 2147483647 h 3377"/>
              <a:gd name="T8" fmla="*/ 2147483647 w 1043"/>
              <a:gd name="T9" fmla="*/ 0 h 3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3377"/>
              <a:gd name="T17" fmla="*/ 1043 w 1043"/>
              <a:gd name="T18" fmla="*/ 3377 h 3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3377">
                <a:moveTo>
                  <a:pt x="0" y="3377"/>
                </a:moveTo>
                <a:cubicBezTo>
                  <a:pt x="44" y="3221"/>
                  <a:pt x="86" y="3070"/>
                  <a:pt x="144" y="2849"/>
                </a:cubicBezTo>
                <a:cubicBezTo>
                  <a:pt x="202" y="2628"/>
                  <a:pt x="293" y="2411"/>
                  <a:pt x="349" y="2051"/>
                </a:cubicBezTo>
                <a:cubicBezTo>
                  <a:pt x="405" y="1691"/>
                  <a:pt x="363" y="1031"/>
                  <a:pt x="479" y="689"/>
                </a:cubicBezTo>
                <a:cubicBezTo>
                  <a:pt x="595" y="347"/>
                  <a:pt x="949" y="115"/>
                  <a:pt x="1043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31"/>
          <p:cNvSpPr>
            <a:spLocks/>
          </p:cNvSpPr>
          <p:nvPr/>
        </p:nvSpPr>
        <p:spPr bwMode="auto">
          <a:xfrm>
            <a:off x="1530350" y="1898650"/>
            <a:ext cx="5784850" cy="2076450"/>
          </a:xfrm>
          <a:custGeom>
            <a:avLst/>
            <a:gdLst>
              <a:gd name="T0" fmla="*/ 0 w 3644"/>
              <a:gd name="T1" fmla="*/ 2147483647 h 1308"/>
              <a:gd name="T2" fmla="*/ 2147483647 w 3644"/>
              <a:gd name="T3" fmla="*/ 2147483647 h 1308"/>
              <a:gd name="T4" fmla="*/ 2147483647 w 3644"/>
              <a:gd name="T5" fmla="*/ 2147483647 h 1308"/>
              <a:gd name="T6" fmla="*/ 2147483647 w 3644"/>
              <a:gd name="T7" fmla="*/ 2147483647 h 1308"/>
              <a:gd name="T8" fmla="*/ 2147483647 w 3644"/>
              <a:gd name="T9" fmla="*/ 0 h 1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4"/>
              <a:gd name="T16" fmla="*/ 0 h 1308"/>
              <a:gd name="T17" fmla="*/ 3644 w 3644"/>
              <a:gd name="T18" fmla="*/ 1308 h 1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4" h="1308">
                <a:moveTo>
                  <a:pt x="0" y="1308"/>
                </a:moveTo>
                <a:cubicBezTo>
                  <a:pt x="156" y="1264"/>
                  <a:pt x="312" y="1220"/>
                  <a:pt x="528" y="1164"/>
                </a:cubicBezTo>
                <a:cubicBezTo>
                  <a:pt x="744" y="1108"/>
                  <a:pt x="936" y="1028"/>
                  <a:pt x="1296" y="972"/>
                </a:cubicBezTo>
                <a:cubicBezTo>
                  <a:pt x="1656" y="916"/>
                  <a:pt x="2297" y="990"/>
                  <a:pt x="2688" y="828"/>
                </a:cubicBezTo>
                <a:cubicBezTo>
                  <a:pt x="3079" y="666"/>
                  <a:pt x="3485" y="138"/>
                  <a:pt x="3644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3"/>
          <p:cNvSpPr txBox="1">
            <a:spLocks noChangeArrowheads="1"/>
          </p:cNvSpPr>
          <p:nvPr/>
        </p:nvSpPr>
        <p:spPr bwMode="auto">
          <a:xfrm>
            <a:off x="7467600" y="1524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0248" name="Text Box 34"/>
          <p:cNvSpPr txBox="1">
            <a:spLocks noChangeArrowheads="1"/>
          </p:cNvSpPr>
          <p:nvPr/>
        </p:nvSpPr>
        <p:spPr bwMode="auto">
          <a:xfrm>
            <a:off x="5257800" y="1524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0249" name="Text Box 36"/>
          <p:cNvSpPr txBox="1">
            <a:spLocks noChangeArrowheads="1"/>
          </p:cNvSpPr>
          <p:nvPr/>
        </p:nvSpPr>
        <p:spPr bwMode="auto">
          <a:xfrm>
            <a:off x="6400800" y="2895600"/>
            <a:ext cx="1044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0" name="Oval 42"/>
          <p:cNvSpPr>
            <a:spLocks noChangeArrowheads="1"/>
          </p:cNvSpPr>
          <p:nvPr/>
        </p:nvSpPr>
        <p:spPr bwMode="auto">
          <a:xfrm rot="10800000" flipH="1" flipV="1">
            <a:off x="4318000" y="1295400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40"/>
          <p:cNvSpPr>
            <a:spLocks noChangeArrowheads="1"/>
          </p:cNvSpPr>
          <p:nvPr/>
        </p:nvSpPr>
        <p:spPr bwMode="auto">
          <a:xfrm>
            <a:off x="6272213" y="2847975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4476750" y="1219200"/>
            <a:ext cx="11858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3" name="Oval 42"/>
          <p:cNvSpPr>
            <a:spLocks noChangeArrowheads="1"/>
          </p:cNvSpPr>
          <p:nvPr/>
        </p:nvSpPr>
        <p:spPr bwMode="auto">
          <a:xfrm rot="10800000" flipH="1" flipV="1">
            <a:off x="6272213" y="284797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54" name="Group 21"/>
          <p:cNvGrpSpPr>
            <a:grpSpLocks/>
          </p:cNvGrpSpPr>
          <p:nvPr/>
        </p:nvGrpSpPr>
        <p:grpSpPr bwMode="auto">
          <a:xfrm>
            <a:off x="152400" y="341313"/>
            <a:ext cx="3657600" cy="1570037"/>
            <a:chOff x="365125" y="341313"/>
            <a:chExt cx="3444875" cy="1569660"/>
          </a:xfrm>
        </p:grpSpPr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365125" y="341313"/>
              <a:ext cx="344487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In general, what does this tell us about the relationship between       and           ?</a:t>
              </a:r>
            </a:p>
          </p:txBody>
        </p:sp>
        <p:graphicFrame>
          <p:nvGraphicFramePr>
            <p:cNvPr id="10259" name="Object 2"/>
            <p:cNvGraphicFramePr>
              <a:graphicFrameLocks noChangeAspect="1"/>
            </p:cNvGraphicFramePr>
            <p:nvPr/>
          </p:nvGraphicFramePr>
          <p:xfrm>
            <a:off x="1523669" y="1164771"/>
            <a:ext cx="301625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Equation" r:id="rId3" imgW="190417" imgH="203112" progId="Equation.DSMT4">
                    <p:embed/>
                  </p:oleObj>
                </mc:Choice>
                <mc:Fallback>
                  <p:oleObj name="Equation" r:id="rId3" imgW="190417" imgH="203112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3669" y="1164771"/>
                          <a:ext cx="301625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3"/>
            <p:cNvGraphicFramePr>
              <a:graphicFrameLocks noChangeAspect="1"/>
            </p:cNvGraphicFramePr>
            <p:nvPr/>
          </p:nvGraphicFramePr>
          <p:xfrm>
            <a:off x="2374634" y="979714"/>
            <a:ext cx="658813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4" name="Equation" r:id="rId5" imgW="406048" imgH="342603" progId="Equation.DSMT4">
                    <p:embed/>
                  </p:oleObj>
                </mc:Choice>
                <mc:Fallback>
                  <p:oleObj name="Equation" r:id="rId5" imgW="406048" imgH="342603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634" y="979714"/>
                          <a:ext cx="658813" cy="552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71464"/>
              </p:ext>
            </p:extLst>
          </p:nvPr>
        </p:nvGraphicFramePr>
        <p:xfrm>
          <a:off x="5791200" y="3886200"/>
          <a:ext cx="19462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7" imgW="1130300" imgH="419100" progId="Equation.DSMT4">
                  <p:embed/>
                </p:oleObj>
              </mc:Choice>
              <mc:Fallback>
                <p:oleObj name="Equation" r:id="rId7" imgW="11303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9462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662613" y="1558528"/>
            <a:ext cx="1499128" cy="369332"/>
            <a:chOff x="5662613" y="1558528"/>
            <a:chExt cx="1499128" cy="369332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662613" y="1558528"/>
              <a:ext cx="1499128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Slope </a:t>
              </a:r>
              <a:r>
                <a:rPr lang="en-US" altLang="en-US" dirty="0" smtClean="0">
                  <a:latin typeface="Times New Roman" pitchFamily="18" charset="0"/>
                  <a:cs typeface="Times New Roman" pitchFamily="18" charset="0"/>
                </a:rPr>
                <a:t>is         .</a:t>
              </a:r>
              <a:endParaRPr lang="en-US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4341839"/>
                </p:ext>
              </p:extLst>
            </p:nvPr>
          </p:nvGraphicFramePr>
          <p:xfrm>
            <a:off x="6501606" y="1615142"/>
            <a:ext cx="480193" cy="256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6" name="Equation" r:id="rId9" imgW="380880" imgH="203040" progId="Equation.DSMT4">
                    <p:embed/>
                  </p:oleObj>
                </mc:Choice>
                <mc:Fallback>
                  <p:oleObj name="Equation" r:id="rId9" imgW="3808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501606" y="1615142"/>
                          <a:ext cx="480193" cy="2561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342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MathType 6.0 Equation</vt:lpstr>
      <vt:lpstr>The derivatives of f and f -1</vt:lpstr>
      <vt:lpstr>PowerPoint Presentation</vt:lpstr>
      <vt:lpstr>Inverses of Linear functions</vt:lpstr>
      <vt:lpstr>Inverses of Linear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Upshot</vt:lpstr>
      <vt:lpstr>Derivative of the logarithm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Schumacher</dc:creator>
  <cp:lastModifiedBy>Carol Schumacher</cp:lastModifiedBy>
  <cp:revision>121</cp:revision>
  <dcterms:created xsi:type="dcterms:W3CDTF">2008-02-01T10:25:38Z</dcterms:created>
  <dcterms:modified xsi:type="dcterms:W3CDTF">2014-10-24T10:19:26Z</dcterms:modified>
</cp:coreProperties>
</file>